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4366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1" name="Shape 10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99" indent="-215999" latinLnBrk="0">
      <a:defRPr sz="2000">
        <a:latin typeface="+mn-lt"/>
        <a:ea typeface="+mn-ea"/>
        <a:cs typeface="+mn-cs"/>
        <a:sym typeface="Liberation Sans"/>
      </a:defRPr>
    </a:lvl1pPr>
    <a:lvl2pPr marL="215999" indent="12600" latinLnBrk="0">
      <a:defRPr sz="2000">
        <a:latin typeface="+mn-lt"/>
        <a:ea typeface="+mn-ea"/>
        <a:cs typeface="+mn-cs"/>
        <a:sym typeface="Liberation Sans"/>
      </a:defRPr>
    </a:lvl2pPr>
    <a:lvl3pPr marL="215999" indent="241200" latinLnBrk="0">
      <a:defRPr sz="2000">
        <a:latin typeface="+mn-lt"/>
        <a:ea typeface="+mn-ea"/>
        <a:cs typeface="+mn-cs"/>
        <a:sym typeface="Liberation Sans"/>
      </a:defRPr>
    </a:lvl3pPr>
    <a:lvl4pPr marL="215999" indent="469800" latinLnBrk="0">
      <a:defRPr sz="2000">
        <a:latin typeface="+mn-lt"/>
        <a:ea typeface="+mn-ea"/>
        <a:cs typeface="+mn-cs"/>
        <a:sym typeface="Liberation Sans"/>
      </a:defRPr>
    </a:lvl4pPr>
    <a:lvl5pPr marL="215999" indent="698400" latinLnBrk="0">
      <a:defRPr sz="2000">
        <a:latin typeface="+mn-lt"/>
        <a:ea typeface="+mn-ea"/>
        <a:cs typeface="+mn-cs"/>
        <a:sym typeface="Liberation Sans"/>
      </a:defRPr>
    </a:lvl5pPr>
    <a:lvl6pPr marL="215999" indent="927000" latinLnBrk="0">
      <a:defRPr sz="2000">
        <a:latin typeface="+mn-lt"/>
        <a:ea typeface="+mn-ea"/>
        <a:cs typeface="+mn-cs"/>
        <a:sym typeface="Liberation Sans"/>
      </a:defRPr>
    </a:lvl6pPr>
    <a:lvl7pPr marL="215999" indent="1155600" latinLnBrk="0">
      <a:defRPr sz="2000">
        <a:latin typeface="+mn-lt"/>
        <a:ea typeface="+mn-ea"/>
        <a:cs typeface="+mn-cs"/>
        <a:sym typeface="Liberation Sans"/>
      </a:defRPr>
    </a:lvl7pPr>
    <a:lvl8pPr marL="215999" indent="1384200" latinLnBrk="0">
      <a:defRPr sz="2000">
        <a:latin typeface="+mn-lt"/>
        <a:ea typeface="+mn-ea"/>
        <a:cs typeface="+mn-cs"/>
        <a:sym typeface="Liberation Sans"/>
      </a:defRPr>
    </a:lvl8pPr>
    <a:lvl9pPr marL="215999" indent="1612800" latinLnBrk="0">
      <a:defRPr sz="2000">
        <a:latin typeface="+mn-lt"/>
        <a:ea typeface="+mn-ea"/>
        <a:cs typeface="+mn-cs"/>
        <a:sym typeface="Liberation San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679972" y="1237201"/>
            <a:ext cx="10079833" cy="2631890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679972" y="3970580"/>
            <a:ext cx="10079833" cy="182517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600"/>
            </a:lvl1pPr>
            <a:lvl2pPr marL="755952" indent="-251989" algn="ctr">
              <a:buFontTx/>
              <a:defRPr sz="2600"/>
            </a:lvl2pPr>
            <a:lvl3pPr marL="1305749" indent="-297806" algn="ctr">
              <a:buFontTx/>
              <a:defRPr sz="2600"/>
            </a:lvl3pPr>
            <a:lvl4pPr marL="1856733" indent="-344828" algn="ctr">
              <a:buFontTx/>
              <a:defRPr sz="2600"/>
            </a:lvl4pPr>
            <a:lvl5pPr marL="2360705" indent="-344828" algn="ctr">
              <a:buFontTx/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71946" y="301321"/>
            <a:ext cx="12095052" cy="126179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Body Level One…"/>
          <p:cNvSpPr txBox="1"/>
          <p:nvPr>
            <p:ph type="body" idx="1"/>
          </p:nvPr>
        </p:nvSpPr>
        <p:spPr>
          <a:xfrm>
            <a:off x="671946" y="1768678"/>
            <a:ext cx="12095052" cy="4384081"/>
          </a:xfrm>
          <a:prstGeom prst="rect">
            <a:avLst/>
          </a:prstGeom>
        </p:spPr>
        <p:txBody>
          <a:bodyPr/>
          <a:lstStyle>
            <a:lvl1pPr>
              <a:spcBef>
                <a:spcPts val="1400"/>
              </a:spcBef>
              <a:buSzTx/>
              <a:buFontTx/>
              <a:buNone/>
            </a:lvl1pPr>
            <a:lvl2pPr>
              <a:spcBef>
                <a:spcPts val="1400"/>
              </a:spcBef>
              <a:buFontTx/>
            </a:lvl2pPr>
            <a:lvl3pPr>
              <a:spcBef>
                <a:spcPts val="1400"/>
              </a:spcBef>
              <a:buFontTx/>
            </a:lvl3pPr>
            <a:lvl4pPr>
              <a:spcBef>
                <a:spcPts val="1400"/>
              </a:spcBef>
              <a:buFontTx/>
            </a:lvl4pPr>
            <a:lvl5pPr>
              <a:spcBef>
                <a:spcPts val="1400"/>
              </a:spcBef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916986" y="1884669"/>
            <a:ext cx="11591805" cy="3144613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916986" y="5059036"/>
            <a:ext cx="11591805" cy="165367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solidFill>
                  <a:srgbClr val="898989"/>
                </a:solidFill>
              </a:defRPr>
            </a:lvl1pPr>
            <a:lvl2pPr marL="755952" indent="-251989">
              <a:buFontTx/>
              <a:defRPr sz="2600">
                <a:solidFill>
                  <a:srgbClr val="898989"/>
                </a:solidFill>
              </a:defRPr>
            </a:lvl2pPr>
            <a:lvl3pPr marL="1305749" indent="-297806">
              <a:buFontTx/>
              <a:defRPr sz="2600">
                <a:solidFill>
                  <a:srgbClr val="898989"/>
                </a:solidFill>
              </a:defRPr>
            </a:lvl3pPr>
            <a:lvl4pPr marL="1856733" indent="-344828">
              <a:buFontTx/>
              <a:defRPr sz="2600">
                <a:solidFill>
                  <a:srgbClr val="898989"/>
                </a:solidFill>
              </a:defRPr>
            </a:lvl4pPr>
            <a:lvl5pPr marL="2360705" indent="-344828">
              <a:buFontTx/>
              <a:defRPr sz="2600">
                <a:solidFill>
                  <a:srgbClr val="89898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923981" y="2012411"/>
            <a:ext cx="5711902" cy="479654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925737" y="402481"/>
            <a:ext cx="11591805" cy="146118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925737" y="1853168"/>
            <a:ext cx="5685658" cy="908210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600"/>
            </a:lvl1pPr>
            <a:lvl2pPr marL="755952" indent="-251989">
              <a:buFontTx/>
              <a:defRPr b="1" sz="2600"/>
            </a:lvl2pPr>
            <a:lvl3pPr marL="1305749" indent="-297806">
              <a:buFontTx/>
              <a:defRPr b="1" sz="2600"/>
            </a:lvl3pPr>
            <a:lvl4pPr marL="1856733" indent="-344828">
              <a:buFontTx/>
              <a:defRPr b="1" sz="2600"/>
            </a:lvl4pPr>
            <a:lvl5pPr marL="2360705" indent="-344828">
              <a:buFontTx/>
              <a:defRPr b="1"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 txBox="1"/>
          <p:nvPr>
            <p:ph type="body" sz="quarter" idx="21"/>
          </p:nvPr>
        </p:nvSpPr>
        <p:spPr>
          <a:xfrm>
            <a:off x="6803884" y="1853168"/>
            <a:ext cx="5713656" cy="908210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6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925737" y="503979"/>
            <a:ext cx="4334678" cy="1763924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713655" y="1088456"/>
            <a:ext cx="6803885" cy="5372264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 marL="797950" indent="-293988">
              <a:defRPr sz="3500"/>
            </a:lvl2pPr>
            <a:lvl3pPr marL="1347160" indent="-339217">
              <a:defRPr sz="3500"/>
            </a:lvl3pPr>
            <a:lvl4pPr marL="1912798" indent="-400893">
              <a:defRPr sz="3500"/>
            </a:lvl4pPr>
            <a:lvl5pPr marL="2416770" indent="-400893">
              <a:defRPr sz="3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 txBox="1"/>
          <p:nvPr>
            <p:ph type="body" sz="quarter" idx="21"/>
          </p:nvPr>
        </p:nvSpPr>
        <p:spPr>
          <a:xfrm>
            <a:off x="925737" y="2267904"/>
            <a:ext cx="4334677" cy="420156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7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925737" y="503979"/>
            <a:ext cx="4334678" cy="1763924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713655" y="1088456"/>
            <a:ext cx="6803885" cy="537226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925737" y="2267904"/>
            <a:ext cx="4334678" cy="420156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00"/>
            </a:lvl1pPr>
            <a:lvl2pPr marL="668724" indent="-164762">
              <a:buFontTx/>
              <a:defRPr sz="1700"/>
            </a:lvl2pPr>
            <a:lvl3pPr marL="1202662" indent="-194719">
              <a:buFontTx/>
              <a:defRPr sz="1700"/>
            </a:lvl3pPr>
            <a:lvl4pPr marL="1737369" indent="-225464">
              <a:buFontTx/>
              <a:defRPr sz="1700"/>
            </a:lvl4pPr>
            <a:lvl5pPr marL="2241341" indent="-225464">
              <a:buFontTx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23981" y="402481"/>
            <a:ext cx="11591805" cy="1461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23981" y="2012411"/>
            <a:ext cx="11591805" cy="479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244287" y="7078838"/>
            <a:ext cx="271498" cy="25820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defTabSz="457200">
              <a:defRPr sz="13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0079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1989" marR="0" indent="-251989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94719" marR="0" indent="-290757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51565" marR="0" indent="-343622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909784" marR="0" indent="-397879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13755" marR="0" indent="-397879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67000" marR="0" indent="-381000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24200" marR="0" indent="-381000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81400" marR="0" indent="-381000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38600" marR="0" indent="-381000" algn="l" defTabSz="100794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egnaposto testo 2"/>
          <p:cNvSpPr txBox="1"/>
          <p:nvPr>
            <p:ph type="body" sz="quarter" idx="1"/>
          </p:nvPr>
        </p:nvSpPr>
        <p:spPr>
          <a:xfrm>
            <a:off x="704218" y="2349591"/>
            <a:ext cx="11193741" cy="1619981"/>
          </a:xfrm>
          <a:prstGeom prst="rect">
            <a:avLst/>
          </a:prstGeom>
        </p:spPr>
        <p:txBody>
          <a:bodyPr/>
          <a:lstStyle>
            <a:lvl1pPr marL="0" indent="0" defTabSz="977704">
              <a:lnSpc>
                <a:spcPct val="81000"/>
              </a:lnSpc>
              <a:spcBef>
                <a:spcPts val="1300"/>
              </a:spcBef>
              <a:defRPr b="1" sz="5917">
                <a:ln w="10160" cap="flat">
                  <a:solidFill>
                    <a:srgbClr val="BFBFB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49276" dist="36957" dir="270000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/>
            <a:r>
              <a:t>Zastavení  vyšetřování  Úřadu evropskeho veřejného žalobce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egnaposto testo 2"/>
          <p:cNvSpPr txBox="1"/>
          <p:nvPr>
            <p:ph type="body" idx="1"/>
          </p:nvPr>
        </p:nvSpPr>
        <p:spPr>
          <a:xfrm>
            <a:off x="671945" y="2080649"/>
            <a:ext cx="10946315" cy="4384082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39 odstavec 2:</a:t>
            </a:r>
          </a:p>
          <a:p>
            <a:pPr algn="just"/>
            <a:r>
              <a:t>Rozhodnutí nebrání dalšímu vyšetřování na základě nových skutečností, o nichž Úřad v době rozhodnutí nevěděl a s nimiž byl obeznámen po rozhodnutí.</a:t>
            </a:r>
          </a:p>
          <a:p>
            <a:pPr algn="just"/>
          </a:p>
          <a:p>
            <a:pPr algn="just"/>
            <a:r>
              <a:t>Rozhodnutí znovu zahájit vyšetřování na základě těchto nových skutečností přijímá příslušná stálá komora</a:t>
            </a:r>
          </a:p>
        </p:txBody>
      </p:sp>
      <p:sp>
        <p:nvSpPr>
          <p:cNvPr id="138" name="Titolo 1"/>
          <p:cNvSpPr txBox="1"/>
          <p:nvPr>
            <p:ph type="title"/>
          </p:nvPr>
        </p:nvSpPr>
        <p:spPr>
          <a:xfrm>
            <a:off x="671945" y="506880"/>
            <a:ext cx="12095054" cy="1261798"/>
          </a:xfrm>
          <a:prstGeom prst="rect">
            <a:avLst/>
          </a:prstGeom>
        </p:spPr>
        <p:txBody>
          <a:bodyPr/>
          <a:lstStyle/>
          <a:p>
            <a:pPr/>
            <a:r>
              <a:t>Dopad zastavení vyšetřování </a:t>
            </a:r>
          </a:p>
        </p:txBody>
      </p:sp>
      <p:sp>
        <p:nvSpPr>
          <p:cNvPr id="139" name="Dia számának helye 3"/>
          <p:cNvSpPr txBox="1"/>
          <p:nvPr>
            <p:ph type="sldNum" sz="quarter" idx="2"/>
          </p:nvPr>
        </p:nvSpPr>
        <p:spPr>
          <a:xfrm>
            <a:off x="12244287" y="7078838"/>
            <a:ext cx="271498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egnaposto testo 2"/>
          <p:cNvSpPr txBox="1"/>
          <p:nvPr>
            <p:ph type="body" idx="1"/>
          </p:nvPr>
        </p:nvSpPr>
        <p:spPr>
          <a:xfrm>
            <a:off x="671946" y="2091408"/>
            <a:ext cx="11399271" cy="4384081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 39 odstavec  3:</a:t>
            </a:r>
          </a:p>
          <a:p>
            <a:pPr algn="just"/>
            <a:r>
              <a:t>Když má Úřad pravomoc také v souvislosti s trestnými činy neoddělitelně spjatými s trestným jednáním spadajícím do působnosti Úřadu. (čl. 25 odst. 3):</a:t>
            </a:r>
          </a:p>
          <a:p>
            <a:pPr algn="just"/>
            <a:r>
              <a:t>odloží případ pouze po konzultaci s příslušnými vnitrostátními orgány členského státu uvedenými v čl. 25 odst. 6. V relevantních případech postoupí stálá komora případ příslušným vnitrostátním orgánům v souladu s čl. 34 odst. 6, 7 a 8.</a:t>
            </a:r>
          </a:p>
        </p:txBody>
      </p:sp>
      <p:sp>
        <p:nvSpPr>
          <p:cNvPr id="142" name="Titolo 1"/>
          <p:cNvSpPr txBox="1"/>
          <p:nvPr>
            <p:ph type="title"/>
          </p:nvPr>
        </p:nvSpPr>
        <p:spPr>
          <a:xfrm>
            <a:off x="671945" y="506880"/>
            <a:ext cx="12095054" cy="1261798"/>
          </a:xfrm>
          <a:prstGeom prst="rect">
            <a:avLst/>
          </a:prstGeom>
        </p:spPr>
        <p:txBody>
          <a:bodyPr/>
          <a:lstStyle/>
          <a:p>
            <a:pPr/>
            <a:r>
              <a:t>Zvláštní pravidla pro zastavení vyšetřování </a:t>
            </a:r>
          </a:p>
        </p:txBody>
      </p:sp>
      <p:sp>
        <p:nvSpPr>
          <p:cNvPr id="143" name="Dia számának helye 3"/>
          <p:cNvSpPr txBox="1"/>
          <p:nvPr>
            <p:ph type="sldNum" sz="quarter" idx="2"/>
          </p:nvPr>
        </p:nvSpPr>
        <p:spPr>
          <a:xfrm>
            <a:off x="12244287" y="7078838"/>
            <a:ext cx="271498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egnaposto testo 2"/>
          <p:cNvSpPr txBox="1"/>
          <p:nvPr>
            <p:ph type="body" idx="1"/>
          </p:nvPr>
        </p:nvSpPr>
        <p:spPr>
          <a:xfrm>
            <a:off x="672360" y="2050177"/>
            <a:ext cx="10881354" cy="4384440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 39 odstavec  3:</a:t>
            </a:r>
          </a:p>
          <a:p>
            <a:pPr algn="just"/>
            <a:r>
              <a:t>Vykonává-li Úřad pravomoc v souvislosti s podvody poškozující finanční zájmy Unie jak ve vztahu k výdajům souvisejícím i nesouvisejícím se zadáváním veřejných zakázek a pokud škoda, která byla nebo by mohla být způsobena finančním zájmům Unie, nepřesahuje škodu, která byla nebo by mohla být způsobena jiné oběti. </a:t>
            </a:r>
          </a:p>
        </p:txBody>
      </p:sp>
      <p:sp>
        <p:nvSpPr>
          <p:cNvPr id="146" name="Titolo 1"/>
          <p:cNvSpPr txBox="1"/>
          <p:nvPr>
            <p:ph type="title"/>
          </p:nvPr>
        </p:nvSpPr>
        <p:spPr>
          <a:xfrm>
            <a:off x="672360" y="552936"/>
            <a:ext cx="12095054" cy="1261799"/>
          </a:xfrm>
          <a:prstGeom prst="rect">
            <a:avLst/>
          </a:prstGeom>
        </p:spPr>
        <p:txBody>
          <a:bodyPr/>
          <a:lstStyle/>
          <a:p>
            <a:pPr/>
            <a:r>
              <a:t>Zvláštní pravidla pro zastavení vyšetřování</a:t>
            </a:r>
          </a:p>
        </p:txBody>
      </p:sp>
      <p:sp>
        <p:nvSpPr>
          <p:cNvPr id="147" name="Dia számának helye 3"/>
          <p:cNvSpPr txBox="1"/>
          <p:nvPr>
            <p:ph type="sldNum" sz="quarter" idx="2"/>
          </p:nvPr>
        </p:nvSpPr>
        <p:spPr>
          <a:xfrm>
            <a:off x="12244287" y="7078838"/>
            <a:ext cx="271498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egnaposto testo 2"/>
          <p:cNvSpPr txBox="1"/>
          <p:nvPr>
            <p:ph type="body" idx="1"/>
          </p:nvPr>
        </p:nvSpPr>
        <p:spPr>
          <a:xfrm>
            <a:off x="671946" y="2005346"/>
            <a:ext cx="10935555" cy="4384081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 39 odstavec  4:</a:t>
            </a:r>
          </a:p>
          <a:p>
            <a:pPr algn="just"/>
            <a:r>
              <a:t>Povinné: Úřad odložení případu úředně oznámí příslušným vnitrostátním orgánům a uvědomí o něm příslušné orgány, instituce a jiné subjekty Unie a ve vhodných případech podle vnitrostátního práva i podezřelé nebo obviněné osoby a oběti trestného činu.</a:t>
            </a:r>
          </a:p>
        </p:txBody>
      </p:sp>
      <p:sp>
        <p:nvSpPr>
          <p:cNvPr id="150" name="Titolo 1"/>
          <p:cNvSpPr txBox="1"/>
          <p:nvPr>
            <p:ph type="title"/>
          </p:nvPr>
        </p:nvSpPr>
        <p:spPr>
          <a:xfrm>
            <a:off x="671944" y="539349"/>
            <a:ext cx="10935556" cy="1261798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</a:lstStyle>
          <a:p>
            <a:pPr/>
            <a:r>
              <a:t>Další ustanovení týkající se zastavení vyšetřování </a:t>
            </a:r>
          </a:p>
        </p:txBody>
      </p:sp>
      <p:sp>
        <p:nvSpPr>
          <p:cNvPr id="151" name="Dia számának helye 3"/>
          <p:cNvSpPr txBox="1"/>
          <p:nvPr>
            <p:ph type="sldNum" sz="quarter" idx="2"/>
          </p:nvPr>
        </p:nvSpPr>
        <p:spPr>
          <a:xfrm>
            <a:off x="12244287" y="7078838"/>
            <a:ext cx="271498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egnaposto testo 2"/>
          <p:cNvSpPr txBox="1"/>
          <p:nvPr>
            <p:ph type="body" idx="1"/>
          </p:nvPr>
        </p:nvSpPr>
        <p:spPr>
          <a:xfrm>
            <a:off x="672361" y="2198983"/>
            <a:ext cx="10924383" cy="4384082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 39 odstavec  4:</a:t>
            </a:r>
          </a:p>
          <a:p>
            <a:pPr algn="just"/>
            <a:r>
              <a:t>Nepovinné: Odložené případy mohou být rovněž postoupeny úřadu OLAF nebo příslušným vnitrostátním správním nebo justičním orgánům pro účely zpětného získání finančních prostředků nebo jiných následných správních opatření.</a:t>
            </a:r>
          </a:p>
        </p:txBody>
      </p:sp>
      <p:sp>
        <p:nvSpPr>
          <p:cNvPr id="154" name="Titolo 1"/>
          <p:cNvSpPr txBox="1"/>
          <p:nvPr>
            <p:ph type="title"/>
          </p:nvPr>
        </p:nvSpPr>
        <p:spPr>
          <a:xfrm>
            <a:off x="671945" y="513551"/>
            <a:ext cx="10924800" cy="1261799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</a:lstStyle>
          <a:p>
            <a:pPr/>
            <a:r>
              <a:t>Další ustanovení týkající se zastavení vyšetřování </a:t>
            </a:r>
          </a:p>
        </p:txBody>
      </p:sp>
      <p:sp>
        <p:nvSpPr>
          <p:cNvPr id="155" name="Dia számának helye 3"/>
          <p:cNvSpPr txBox="1"/>
          <p:nvPr>
            <p:ph type="sldNum" sz="quarter" idx="2"/>
          </p:nvPr>
        </p:nvSpPr>
        <p:spPr>
          <a:xfrm>
            <a:off x="12244287" y="7078838"/>
            <a:ext cx="271498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egnaposto testo 2"/>
          <p:cNvSpPr txBox="1"/>
          <p:nvPr>
            <p:ph type="body" idx="1"/>
          </p:nvPr>
        </p:nvSpPr>
        <p:spPr>
          <a:xfrm>
            <a:off x="671946" y="2005745"/>
            <a:ext cx="10921739" cy="4384081"/>
          </a:xfrm>
          <a:prstGeom prst="rect">
            <a:avLst/>
          </a:prstGeom>
        </p:spPr>
        <p:txBody>
          <a:bodyPr/>
          <a:lstStyle/>
          <a:p>
            <a:pPr/>
            <a:r>
              <a:t>Ustanovení /principy </a:t>
            </a:r>
          </a:p>
          <a:p>
            <a:pPr/>
            <a:r>
              <a:t> Bod  81</a:t>
            </a:r>
          </a:p>
          <a:p>
            <a:pPr/>
            <a:r>
              <a:t> Článek  35</a:t>
            </a:r>
          </a:p>
          <a:p>
            <a:pPr/>
            <a:r>
              <a:t> Článek  39</a:t>
            </a:r>
          </a:p>
        </p:txBody>
      </p:sp>
      <p:sp>
        <p:nvSpPr>
          <p:cNvPr id="106" name="Titolo 1"/>
          <p:cNvSpPr txBox="1"/>
          <p:nvPr>
            <p:ph type="title"/>
          </p:nvPr>
        </p:nvSpPr>
        <p:spPr>
          <a:xfrm>
            <a:off x="671945" y="553318"/>
            <a:ext cx="12095054" cy="953362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Úvod </a:t>
            </a:r>
          </a:p>
        </p:txBody>
      </p:sp>
      <p:sp>
        <p:nvSpPr>
          <p:cNvPr id="107" name="Dia számának helye 3"/>
          <p:cNvSpPr txBox="1"/>
          <p:nvPr>
            <p:ph type="sldNum" sz="quarter" idx="2"/>
          </p:nvPr>
        </p:nvSpPr>
        <p:spPr>
          <a:xfrm>
            <a:off x="12327966" y="7078838"/>
            <a:ext cx="187819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egnaposto testo 2"/>
          <p:cNvSpPr txBox="1"/>
          <p:nvPr>
            <p:ph type="body" idx="1"/>
          </p:nvPr>
        </p:nvSpPr>
        <p:spPr>
          <a:xfrm>
            <a:off x="671945" y="1960591"/>
            <a:ext cx="10944318" cy="4384082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 35: Skončení vyšetřování</a:t>
            </a:r>
          </a:p>
          <a:p>
            <a:pPr algn="just"/>
            <a:r>
              <a:t>Pokud evropský pověřený žalobce, který případ projednává, považuje vyšetřování za dokončené, předloží dohlížejícímu evropskému žalobci zprávu obsahující stručné vylíčení případu a návrh rozhodnutí o tom, zda vést trestní stíhání u vnitrostátního soudu, nebo zda zvážit postoupení případu, jeho odložení nebo zvláštní způsob řízení podle článku 34, 39 nebo 40.</a:t>
            </a:r>
          </a:p>
        </p:txBody>
      </p:sp>
      <p:sp>
        <p:nvSpPr>
          <p:cNvPr id="110" name="Titolo 1"/>
          <p:cNvSpPr txBox="1"/>
          <p:nvPr>
            <p:ph type="title"/>
          </p:nvPr>
        </p:nvSpPr>
        <p:spPr>
          <a:xfrm>
            <a:off x="671945" y="505716"/>
            <a:ext cx="12095054" cy="1261799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Pozadí </a:t>
            </a:r>
          </a:p>
        </p:txBody>
      </p:sp>
      <p:sp>
        <p:nvSpPr>
          <p:cNvPr id="111" name="Dia számának helye 3"/>
          <p:cNvSpPr txBox="1"/>
          <p:nvPr>
            <p:ph type="sldNum" sz="quarter" idx="2"/>
          </p:nvPr>
        </p:nvSpPr>
        <p:spPr>
          <a:xfrm>
            <a:off x="12327966" y="7078838"/>
            <a:ext cx="187819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egnaposto testo 2"/>
          <p:cNvSpPr txBox="1"/>
          <p:nvPr>
            <p:ph type="body" idx="1"/>
          </p:nvPr>
        </p:nvSpPr>
        <p:spPr>
          <a:xfrm>
            <a:off x="671945" y="1933234"/>
            <a:ext cx="10944318" cy="4384082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 35: Skončení vyšetřování</a:t>
            </a:r>
          </a:p>
          <a:p>
            <a:pPr algn="just"/>
            <a:r>
              <a:t>Dohlížející evropský žalobce tyto dokumenty předá příslušné stálé komoře, a pokud to považuje za nezbytné, připojí vlastní posouzení. Pokud stálá komora přijme podle čl. 10 odst. 3 rozhodnutí navržené evropským pověřeným žalobcem, postupuje tento žalobce v dané věci v souladu s ním</a:t>
            </a:r>
          </a:p>
        </p:txBody>
      </p:sp>
      <p:sp>
        <p:nvSpPr>
          <p:cNvPr id="114" name="Titolo 1"/>
          <p:cNvSpPr txBox="1"/>
          <p:nvPr>
            <p:ph type="title"/>
          </p:nvPr>
        </p:nvSpPr>
        <p:spPr>
          <a:xfrm>
            <a:off x="671945" y="574617"/>
            <a:ext cx="12095054" cy="1261799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Pozadí </a:t>
            </a:r>
          </a:p>
        </p:txBody>
      </p:sp>
      <p:sp>
        <p:nvSpPr>
          <p:cNvPr id="115" name="Dia számának helye 3"/>
          <p:cNvSpPr txBox="1"/>
          <p:nvPr>
            <p:ph type="sldNum" sz="quarter" idx="2"/>
          </p:nvPr>
        </p:nvSpPr>
        <p:spPr>
          <a:xfrm>
            <a:off x="12327966" y="7078838"/>
            <a:ext cx="187819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egnaposto testo 2"/>
          <p:cNvSpPr txBox="1"/>
          <p:nvPr>
            <p:ph type="body" idx="1"/>
          </p:nvPr>
        </p:nvSpPr>
        <p:spPr>
          <a:xfrm>
            <a:off x="671946" y="1892853"/>
            <a:ext cx="10921739" cy="4384081"/>
          </a:xfrm>
          <a:prstGeom prst="rect">
            <a:avLst/>
          </a:prstGeom>
        </p:spPr>
        <p:txBody>
          <a:bodyPr/>
          <a:lstStyle/>
          <a:p>
            <a:pPr algn="just">
              <a:defRPr sz="2900"/>
            </a:pPr>
            <a:r>
              <a:t> Bod 81:</a:t>
            </a:r>
          </a:p>
          <a:p>
            <a:pPr algn="just">
              <a:defRPr sz="2900"/>
            </a:pPr>
            <a:r>
              <a:t>«</a:t>
            </a:r>
            <a:r>
              <a:t>Důvody pro odložení případu jsou taxativně stanoveny v tomto nařízení.”</a:t>
            </a:r>
          </a:p>
          <a:p>
            <a:pPr algn="just">
              <a:defRPr sz="2900"/>
            </a:pPr>
            <a:r>
              <a:t>Článek 39:</a:t>
            </a:r>
          </a:p>
          <a:p>
            <a:pPr algn="just">
              <a:defRPr sz="2900"/>
            </a:pPr>
            <a:r>
              <a:t>“Pokud je trestní stíhání podle práva členského státu, v němž se nachází evropský pověřený žalobce, který případ projednává, nemožné,”</a:t>
            </a:r>
          </a:p>
          <a:p>
            <a:pPr algn="just">
              <a:defRPr sz="2900"/>
            </a:pPr>
            <a:r>
              <a:t>Navzdory znění bodu jedna zde je prostor pro aplikaci vnitrostátní právní úpravy (např. pachatel je neznámý, nebyl identifikován)</a:t>
            </a:r>
          </a:p>
        </p:txBody>
      </p:sp>
      <p:sp>
        <p:nvSpPr>
          <p:cNvPr id="118" name="Titolo 1"/>
          <p:cNvSpPr txBox="1"/>
          <p:nvPr>
            <p:ph type="title"/>
          </p:nvPr>
        </p:nvSpPr>
        <p:spPr>
          <a:xfrm>
            <a:off x="672360" y="532188"/>
            <a:ext cx="12095054" cy="1261799"/>
          </a:xfrm>
          <a:prstGeom prst="rect">
            <a:avLst/>
          </a:prstGeom>
        </p:spPr>
        <p:txBody>
          <a:bodyPr/>
          <a:lstStyle>
            <a:lvl1pPr defTabSz="947466">
              <a:defRPr sz="5076"/>
            </a:lvl1pPr>
          </a:lstStyle>
          <a:p>
            <a:pPr/>
            <a:r>
              <a:t>Zastavení vyšetřování: příslušná právní úprava</a:t>
            </a:r>
          </a:p>
        </p:txBody>
      </p:sp>
      <p:sp>
        <p:nvSpPr>
          <p:cNvPr id="119" name="Dia számának helye 3"/>
          <p:cNvSpPr txBox="1"/>
          <p:nvPr>
            <p:ph type="sldNum" sz="quarter" idx="2"/>
          </p:nvPr>
        </p:nvSpPr>
        <p:spPr>
          <a:xfrm>
            <a:off x="12327966" y="7078838"/>
            <a:ext cx="187819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egnaposto testo 2"/>
          <p:cNvSpPr txBox="1"/>
          <p:nvPr>
            <p:ph type="body" idx="1"/>
          </p:nvPr>
        </p:nvSpPr>
        <p:spPr>
          <a:xfrm>
            <a:off x="671944" y="1962314"/>
            <a:ext cx="10989345" cy="4384082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 39:</a:t>
            </a:r>
          </a:p>
          <a:p>
            <a:pPr algn="just"/>
            <a:r>
              <a:t>Pokud je trestní stíhání podle práva členského státu, v němž se nachází evropský pověřený žalobce, který případ projednává, nemožné.</a:t>
            </a:r>
          </a:p>
          <a:p>
            <a:pPr algn="just"/>
            <a:r>
              <a:t>Některé vnitrostátní právní úpravy (Itálie, článek 408  trestního řádu ., článek 125): informace nejsou zdůvodněné; důkazy získané v průběhu vyšetřování nejsou dostatečné k tomu, aby případ mohl vést ke stíhání </a:t>
            </a:r>
          </a:p>
        </p:txBody>
      </p:sp>
      <p:sp>
        <p:nvSpPr>
          <p:cNvPr id="122" name="Titolo 1"/>
          <p:cNvSpPr txBox="1"/>
          <p:nvPr>
            <p:ph type="title"/>
          </p:nvPr>
        </p:nvSpPr>
        <p:spPr>
          <a:xfrm>
            <a:off x="671945" y="506880"/>
            <a:ext cx="12095054" cy="1261798"/>
          </a:xfrm>
          <a:prstGeom prst="rect">
            <a:avLst/>
          </a:prstGeom>
        </p:spPr>
        <p:txBody>
          <a:bodyPr/>
          <a:lstStyle/>
          <a:p>
            <a:pPr/>
            <a:r>
              <a:t>Požadavky </a:t>
            </a:r>
          </a:p>
        </p:txBody>
      </p:sp>
      <p:sp>
        <p:nvSpPr>
          <p:cNvPr id="123" name="Dia számának helye 3"/>
          <p:cNvSpPr txBox="1"/>
          <p:nvPr>
            <p:ph type="sldNum" sz="quarter" idx="2"/>
          </p:nvPr>
        </p:nvSpPr>
        <p:spPr>
          <a:xfrm>
            <a:off x="12327966" y="7078838"/>
            <a:ext cx="187819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egnaposto testo 2"/>
          <p:cNvSpPr txBox="1"/>
          <p:nvPr>
            <p:ph type="body" sz="half" idx="1"/>
          </p:nvPr>
        </p:nvSpPr>
        <p:spPr>
          <a:xfrm>
            <a:off x="671944" y="2195648"/>
            <a:ext cx="10892526" cy="3409088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39:</a:t>
            </a:r>
          </a:p>
          <a:p>
            <a:pPr algn="just"/>
            <a:r>
              <a:t>Rozhodne stálá komora na základě zprávy poskytnuté v souladu s čl. 35 odst. 1 evropským pověřeným žalobcem, který případ projednává.</a:t>
            </a:r>
          </a:p>
        </p:txBody>
      </p:sp>
      <p:sp>
        <p:nvSpPr>
          <p:cNvPr id="126" name="Titolo 1"/>
          <p:cNvSpPr txBox="1"/>
          <p:nvPr>
            <p:ph type="title"/>
          </p:nvPr>
        </p:nvSpPr>
        <p:spPr>
          <a:xfrm>
            <a:off x="671945" y="506880"/>
            <a:ext cx="12095054" cy="1261798"/>
          </a:xfrm>
          <a:prstGeom prst="rect">
            <a:avLst/>
          </a:prstGeom>
        </p:spPr>
        <p:txBody>
          <a:bodyPr/>
          <a:lstStyle/>
          <a:p>
            <a:pPr/>
            <a:r>
              <a:t>Kdo</a:t>
            </a:r>
            <a:r>
              <a:t>?</a:t>
            </a:r>
          </a:p>
        </p:txBody>
      </p:sp>
      <p:sp>
        <p:nvSpPr>
          <p:cNvPr id="127" name="Dia számának helye 3"/>
          <p:cNvSpPr txBox="1"/>
          <p:nvPr>
            <p:ph type="sldNum" sz="quarter" idx="2"/>
          </p:nvPr>
        </p:nvSpPr>
        <p:spPr>
          <a:xfrm>
            <a:off x="12327966" y="7078838"/>
            <a:ext cx="187819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egnaposto testo 2"/>
          <p:cNvSpPr txBox="1"/>
          <p:nvPr>
            <p:ph type="body" idx="1"/>
          </p:nvPr>
        </p:nvSpPr>
        <p:spPr>
          <a:xfrm>
            <a:off x="671945" y="2005346"/>
            <a:ext cx="10903284" cy="4384081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39:</a:t>
            </a:r>
          </a:p>
          <a:p>
            <a:pPr algn="just"/>
            <a:r>
              <a:t>(a) úmrtí podezřelé nebo obviněné osoby nebo likvidace podezřelé nebo obviněné právnické osoby;</a:t>
            </a:r>
          </a:p>
          <a:p>
            <a:pPr algn="just"/>
            <a:r>
              <a:t>(b) nepříčetnost podezřelé nebo obviněné osoby;</a:t>
            </a:r>
          </a:p>
          <a:p>
            <a:pPr algn="just"/>
            <a:r>
              <a:t>(c) amnestie udělená podezřelé nebo obviněné osobě;</a:t>
            </a:r>
          </a:p>
        </p:txBody>
      </p:sp>
      <p:sp>
        <p:nvSpPr>
          <p:cNvPr id="130" name="Titolo 1"/>
          <p:cNvSpPr txBox="1"/>
          <p:nvPr>
            <p:ph type="title"/>
          </p:nvPr>
        </p:nvSpPr>
        <p:spPr>
          <a:xfrm>
            <a:off x="671945" y="506880"/>
            <a:ext cx="12095054" cy="1261798"/>
          </a:xfrm>
          <a:prstGeom prst="rect">
            <a:avLst/>
          </a:prstGeom>
        </p:spPr>
        <p:txBody>
          <a:bodyPr/>
          <a:lstStyle/>
          <a:p>
            <a:pPr/>
            <a:r>
              <a:t>Z jakého důvodu</a:t>
            </a:r>
          </a:p>
        </p:txBody>
      </p:sp>
      <p:sp>
        <p:nvSpPr>
          <p:cNvPr id="131" name="Dia számának helye 3"/>
          <p:cNvSpPr txBox="1"/>
          <p:nvPr>
            <p:ph type="sldNum" sz="quarter" idx="2"/>
          </p:nvPr>
        </p:nvSpPr>
        <p:spPr>
          <a:xfrm>
            <a:off x="12327966" y="7078838"/>
            <a:ext cx="187819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egnaposto testo 2"/>
          <p:cNvSpPr txBox="1"/>
          <p:nvPr>
            <p:ph type="body" idx="1"/>
          </p:nvPr>
        </p:nvSpPr>
        <p:spPr>
          <a:xfrm>
            <a:off x="758007" y="2069892"/>
            <a:ext cx="10967830" cy="4384081"/>
          </a:xfrm>
          <a:prstGeom prst="rect">
            <a:avLst/>
          </a:prstGeom>
        </p:spPr>
        <p:txBody>
          <a:bodyPr/>
          <a:lstStyle/>
          <a:p>
            <a:pPr algn="just"/>
            <a:r>
              <a:t>Článek  39:</a:t>
            </a:r>
          </a:p>
          <a:p>
            <a:pPr algn="just"/>
            <a:r>
              <a:t>(d) imunita udělená podezřelé nebo obviněné osobě, pokud nebyla zrušena;</a:t>
            </a:r>
          </a:p>
          <a:p>
            <a:pPr algn="just"/>
            <a:r>
              <a:t>(e) uplynutí vnitrostátní zákonné promlčecí doby</a:t>
            </a:r>
          </a:p>
          <a:p>
            <a:pPr algn="just"/>
            <a:r>
              <a:t>(f) v případě podezřelé nebo obviněné osoby již bylo v souvislosti s tímtéž jednáním vydáno konečné rozhodnutí;</a:t>
            </a:r>
          </a:p>
          <a:p>
            <a:pPr algn="just"/>
            <a:r>
              <a:t>(g) nedostatek relevantních důkazů.</a:t>
            </a:r>
          </a:p>
        </p:txBody>
      </p:sp>
      <p:sp>
        <p:nvSpPr>
          <p:cNvPr id="134" name="Titolo 1"/>
          <p:cNvSpPr txBox="1"/>
          <p:nvPr>
            <p:ph type="title"/>
          </p:nvPr>
        </p:nvSpPr>
        <p:spPr>
          <a:xfrm>
            <a:off x="758007" y="506880"/>
            <a:ext cx="12095054" cy="1261798"/>
          </a:xfrm>
          <a:prstGeom prst="rect">
            <a:avLst/>
          </a:prstGeom>
        </p:spPr>
        <p:txBody>
          <a:bodyPr/>
          <a:lstStyle/>
          <a:p>
            <a:pPr/>
            <a:r>
              <a:t>Z jakého důvodu</a:t>
            </a:r>
          </a:p>
        </p:txBody>
      </p:sp>
      <p:sp>
        <p:nvSpPr>
          <p:cNvPr id="135" name="Dia számának helye 3"/>
          <p:cNvSpPr txBox="1"/>
          <p:nvPr>
            <p:ph type="sldNum" sz="quarter" idx="2"/>
          </p:nvPr>
        </p:nvSpPr>
        <p:spPr>
          <a:xfrm>
            <a:off x="12327966" y="7078838"/>
            <a:ext cx="187819" cy="2582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definito">
  <a:themeElements>
    <a:clrScheme name="Predefini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Predefinito">
      <a:majorFont>
        <a:latin typeface="Helvetica"/>
        <a:ea typeface="Helvetica"/>
        <a:cs typeface="Helvetica"/>
      </a:majorFont>
      <a:minorFont>
        <a:latin typeface="Liberation Sans"/>
        <a:ea typeface="Liberation Sans"/>
        <a:cs typeface="Liberation Sans"/>
      </a:minorFont>
    </a:fontScheme>
    <a:fmtScheme name="Predefini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definito">
  <a:themeElements>
    <a:clrScheme name="Predefini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Predefinito">
      <a:majorFont>
        <a:latin typeface="Helvetica"/>
        <a:ea typeface="Helvetica"/>
        <a:cs typeface="Helvetica"/>
      </a:majorFont>
      <a:minorFont>
        <a:latin typeface="Liberation Sans"/>
        <a:ea typeface="Liberation Sans"/>
        <a:cs typeface="Liberation Sans"/>
      </a:minorFont>
    </a:fontScheme>
    <a:fmtScheme name="Predefini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